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7808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640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0162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24171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752848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681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6825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246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551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713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1075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2641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2580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432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2490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855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35101-3C7D-43E7-A0F5-48C7B3590CB1}" type="datetimeFigureOut">
              <a:rPr lang="ru-RU" smtClean="0"/>
              <a:t>07.03.2023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30307C1-4E0E-465A-9EDC-287D5F9924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1568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The history of the invention of the first modern computer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4425064" y="6486847"/>
            <a:ext cx="7766936" cy="1096899"/>
          </a:xfrm>
        </p:spPr>
        <p:txBody>
          <a:bodyPr/>
          <a:lstStyle/>
          <a:p>
            <a:r>
              <a:rPr lang="en-US" dirty="0" err="1" smtClean="0">
                <a:solidFill>
                  <a:schemeClr val="tx1"/>
                </a:solidFill>
              </a:rPr>
              <a:t>Kraev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Stepan</a:t>
            </a:r>
            <a:r>
              <a:rPr lang="en-US" dirty="0" smtClean="0">
                <a:solidFill>
                  <a:schemeClr val="tx1"/>
                </a:solidFill>
              </a:rPr>
              <a:t>, </a:t>
            </a:r>
            <a:r>
              <a:rPr lang="en-US" dirty="0" err="1" smtClean="0">
                <a:solidFill>
                  <a:schemeClr val="tx1"/>
                </a:solidFill>
              </a:rPr>
              <a:t>Serebryakov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Grigoriy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ru-RU" dirty="0" smtClean="0">
                <a:solidFill>
                  <a:schemeClr val="tx1"/>
                </a:solidFill>
              </a:rPr>
              <a:t>ИУ9-21Б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48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05" y="136567"/>
            <a:ext cx="11430000" cy="47625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0005" y="5218485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We use computers every day. </a:t>
            </a:r>
            <a:r>
              <a:rPr lang="en-US" dirty="0"/>
              <a:t>But have you ever stopped to think about who invented computers and how they came to dominate our lives?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768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80451" y="5224456"/>
            <a:ext cx="8596668" cy="388077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Bell MT" panose="02020503060305020303" pitchFamily="18" charset="0"/>
              </a:rPr>
              <a:t>This is a detailed history of the invention of the computer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43961" cy="442547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961" y="0"/>
            <a:ext cx="4039821" cy="515481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3782" y="0"/>
            <a:ext cx="3408218" cy="243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99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2686263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 </a:t>
            </a:r>
            <a:r>
              <a:rPr lang="en-US" b="1" dirty="0"/>
              <a:t>first computer</a:t>
            </a:r>
            <a:r>
              <a:rPr lang="en-US" dirty="0"/>
              <a:t>, that we know about, is the </a:t>
            </a:r>
            <a:r>
              <a:rPr lang="en-US" b="1" dirty="0" err="1"/>
              <a:t>Antikythera</a:t>
            </a:r>
            <a:r>
              <a:rPr lang="en-US" b="1" dirty="0"/>
              <a:t> mechanism (200 BC -- 70 BC)</a:t>
            </a:r>
            <a:r>
              <a:rPr lang="en-US" dirty="0"/>
              <a:t>. It is an </a:t>
            </a:r>
            <a:r>
              <a:rPr lang="en-US" dirty="0" smtClean="0"/>
              <a:t>ancient hand-powered </a:t>
            </a:r>
            <a:r>
              <a:rPr lang="en-US" dirty="0"/>
              <a:t>mechanical device. Archeologists believe it was used to calculate eclipses and other astronomical events.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100940"/>
            <a:ext cx="55635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first computer</a:t>
            </a:r>
          </a:p>
          <a:p>
            <a:r>
              <a:rPr lang="en-US" b="1" dirty="0"/>
              <a:t>Early computers</a:t>
            </a:r>
            <a:r>
              <a:rPr lang="en-US" dirty="0"/>
              <a:t> were actually </a:t>
            </a:r>
            <a:r>
              <a:rPr lang="en-US" b="1" dirty="0"/>
              <a:t>people, not machines</a:t>
            </a:r>
            <a:r>
              <a:rPr lang="en-US" dirty="0"/>
              <a:t> -- it was a </a:t>
            </a:r>
            <a:r>
              <a:rPr lang="en-US" b="1" dirty="0"/>
              <a:t>job title</a:t>
            </a:r>
            <a:r>
              <a:rPr lang="en-US" dirty="0"/>
              <a:t>. The word dates back to </a:t>
            </a:r>
            <a:r>
              <a:rPr lang="en-US" b="1" dirty="0"/>
              <a:t>1613</a:t>
            </a:r>
            <a:r>
              <a:rPr lang="en-US" dirty="0"/>
              <a:t>. "Computers" performed complex calculations; they were mathematicians and bookkeepers.</a:t>
            </a:r>
          </a:p>
          <a:p>
            <a:r>
              <a:rPr lang="en-US" dirty="0"/>
              <a:t>The first-word "computer" was used to describe a machine was 1897.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3698" y="3663124"/>
            <a:ext cx="2396157" cy="319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83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2632" y="2476004"/>
            <a:ext cx="1810547" cy="28290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050" b="1" dirty="0"/>
              <a:t>Charles Babbage</a:t>
            </a:r>
            <a:r>
              <a:rPr lang="en-US" sz="1050" dirty="0"/>
              <a:t>, an English polymath, is often thought of as "the man who invented computers.” From </a:t>
            </a:r>
            <a:r>
              <a:rPr lang="en-US" sz="1050" b="1" dirty="0"/>
              <a:t>1822</a:t>
            </a:r>
            <a:r>
              <a:rPr lang="en-US" sz="1050" dirty="0"/>
              <a:t> until his death in </a:t>
            </a:r>
            <a:r>
              <a:rPr lang="en-US" sz="1050" b="1" dirty="0"/>
              <a:t>1871, he designed three computers</a:t>
            </a:r>
            <a:r>
              <a:rPr lang="en-US" sz="1050" dirty="0"/>
              <a:t>, but never actually constructed any of them</a:t>
            </a:r>
            <a:endParaRPr lang="ru-RU" sz="105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571" y="201881"/>
            <a:ext cx="1656608" cy="21553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78531" y="3890547"/>
            <a:ext cx="1537854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Between </a:t>
            </a:r>
            <a:r>
              <a:rPr lang="en-US" sz="1050" b="1" dirty="0"/>
              <a:t>1847--1849</a:t>
            </a:r>
            <a:r>
              <a:rPr lang="en-US" sz="1050" dirty="0"/>
              <a:t> Babbage created drawings for the </a:t>
            </a:r>
            <a:r>
              <a:rPr lang="en-US" sz="1050" b="1" dirty="0"/>
              <a:t>Difference Engine No. 2</a:t>
            </a:r>
            <a:r>
              <a:rPr lang="en-US" sz="1050" dirty="0"/>
              <a:t>, a second "computer". Finally, In 1991, the British Science museum constructed the design from Babbage's original plans.</a:t>
            </a:r>
            <a:endParaRPr lang="ru-RU" sz="105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056" y="1148767"/>
            <a:ext cx="3237016" cy="241697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439891" y="148441"/>
            <a:ext cx="228600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Who invented the first electromechanical computer?</a:t>
            </a:r>
          </a:p>
          <a:p>
            <a:r>
              <a:rPr lang="en-US" sz="1050" dirty="0"/>
              <a:t>In </a:t>
            </a:r>
            <a:r>
              <a:rPr lang="en-US" sz="1050" b="1" dirty="0"/>
              <a:t>1938</a:t>
            </a:r>
            <a:r>
              <a:rPr lang="en-US" sz="1050" dirty="0"/>
              <a:t> the </a:t>
            </a:r>
            <a:r>
              <a:rPr lang="en-US" sz="1050" b="1" dirty="0"/>
              <a:t>United States Navy</a:t>
            </a:r>
            <a:r>
              <a:rPr lang="en-US" sz="1050" dirty="0"/>
              <a:t> invented the </a:t>
            </a:r>
            <a:r>
              <a:rPr lang="en-US" sz="1050" b="1" dirty="0"/>
              <a:t>Torpedo Data Computer</a:t>
            </a:r>
            <a:r>
              <a:rPr lang="en-US" sz="1050" dirty="0"/>
              <a:t> (TDC), possibly </a:t>
            </a:r>
            <a:r>
              <a:rPr lang="en-US" sz="1050" b="1" dirty="0"/>
              <a:t>the world's first electromechanical computer</a:t>
            </a:r>
            <a:r>
              <a:rPr lang="en-US" sz="1050" dirty="0"/>
              <a:t>. It was designed to </a:t>
            </a:r>
            <a:r>
              <a:rPr lang="en-US" sz="1050" b="1" dirty="0"/>
              <a:t>track a target, and aim &amp; fire a torpedo</a:t>
            </a:r>
            <a:r>
              <a:rPr lang="en-US" sz="1050" dirty="0"/>
              <a:t> from a submarine. At the time, the Japanese also had an automated, torpedo firing computer on their submarines. However, it was not capable of tracking a target.</a:t>
            </a:r>
          </a:p>
          <a:p>
            <a:endParaRPr lang="ru-RU" dirty="0"/>
          </a:p>
        </p:txBody>
      </p:sp>
      <p:sp>
        <p:nvSpPr>
          <p:cNvPr id="9" name="AutoShape 4" descr="Who invented computers- TDCfullview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9891" y="2737989"/>
            <a:ext cx="2292083" cy="315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20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5142" y="2309033"/>
            <a:ext cx="1804609" cy="4002264"/>
          </a:xfrm>
        </p:spPr>
        <p:txBody>
          <a:bodyPr/>
          <a:lstStyle/>
          <a:p>
            <a:pPr marL="0" indent="0">
              <a:buNone/>
            </a:pPr>
            <a:r>
              <a:rPr lang="en-US" sz="1000" b="1" dirty="0"/>
              <a:t>When was the first electronic, digital computer invented?</a:t>
            </a:r>
          </a:p>
          <a:p>
            <a:pPr marL="0" indent="0">
              <a:buNone/>
            </a:pPr>
            <a:r>
              <a:rPr lang="en-US" sz="1000" dirty="0"/>
              <a:t>The </a:t>
            </a:r>
            <a:r>
              <a:rPr lang="en-US" sz="1000" b="1" dirty="0" err="1"/>
              <a:t>Atanasoff</a:t>
            </a:r>
            <a:r>
              <a:rPr lang="en-US" sz="1000" b="1" dirty="0"/>
              <a:t>--Berry Computer "ABC" (1942)</a:t>
            </a:r>
            <a:r>
              <a:rPr lang="en-US" sz="1000" dirty="0"/>
              <a:t> was </a:t>
            </a:r>
            <a:r>
              <a:rPr lang="en-US" sz="1000" b="1" dirty="0"/>
              <a:t>the first automatic, electronic digital computer</a:t>
            </a:r>
            <a:r>
              <a:rPr lang="en-US" sz="1000" dirty="0"/>
              <a:t>. However, it is not widely considered to be a "computer.” It lacked many of the functionalities of modern computers; it was designed for one specialist </a:t>
            </a:r>
            <a:r>
              <a:rPr lang="en-US" sz="1000" dirty="0" smtClean="0"/>
              <a:t>task.</a:t>
            </a:r>
            <a:endParaRPr lang="en-US" sz="1000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760" y="129115"/>
            <a:ext cx="2666011" cy="20621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05103" y="2309032"/>
            <a:ext cx="2202872" cy="31624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The first electronic general-purpose digital computer</a:t>
            </a:r>
          </a:p>
          <a:p>
            <a:r>
              <a:rPr lang="en-US" sz="1050" dirty="0"/>
              <a:t>The </a:t>
            </a:r>
            <a:r>
              <a:rPr lang="en-US" sz="1050" b="1" dirty="0"/>
              <a:t>ENIAC (Electronic Numerical Integrator and Computer)</a:t>
            </a:r>
            <a:r>
              <a:rPr lang="en-US" sz="1050" dirty="0"/>
              <a:t> aka "the Giant Brian" </a:t>
            </a:r>
            <a:r>
              <a:rPr lang="en-US" sz="1050" b="1" dirty="0"/>
              <a:t>(1945)</a:t>
            </a:r>
            <a:r>
              <a:rPr lang="en-US" sz="1050" dirty="0"/>
              <a:t> was the first electronic general-purpose digital computer. It was fully reprogrammable and so, able to solve a complex number of problems. It could take several days to program because it was programmed via external switches and dials.</a:t>
            </a:r>
          </a:p>
          <a:p>
            <a:r>
              <a:rPr lang="en-US" sz="1050" dirty="0"/>
              <a:t>The ENIAC took 20 seconds to complete its first calculation; a mechanical computer would have taken 40 hours.</a:t>
            </a:r>
          </a:p>
          <a:p>
            <a:endParaRPr lang="ru-RU" sz="105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0211" y="371414"/>
            <a:ext cx="2592656" cy="19310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16437" y="2422567"/>
            <a:ext cx="3158836" cy="2192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Who invented the PC?</a:t>
            </a:r>
          </a:p>
          <a:p>
            <a:r>
              <a:rPr lang="en-US" sz="1050" b="1" dirty="0"/>
              <a:t>François </a:t>
            </a:r>
            <a:r>
              <a:rPr lang="en-US" sz="1050" b="1" dirty="0" err="1"/>
              <a:t>Gernelle</a:t>
            </a:r>
            <a:r>
              <a:rPr lang="en-US" sz="1050" dirty="0"/>
              <a:t> invented the </a:t>
            </a:r>
            <a:r>
              <a:rPr lang="en-US" sz="1050" b="1" dirty="0" err="1"/>
              <a:t>Micral</a:t>
            </a:r>
            <a:r>
              <a:rPr lang="en-US" sz="1050" b="1" dirty="0"/>
              <a:t> N, the world's first "personal computer"(1973)</a:t>
            </a:r>
            <a:r>
              <a:rPr lang="en-US" sz="1050" dirty="0"/>
              <a:t>. It was, no, a commercial success.</a:t>
            </a:r>
          </a:p>
          <a:p>
            <a:r>
              <a:rPr lang="en-US" sz="1050" dirty="0"/>
              <a:t>The </a:t>
            </a:r>
            <a:r>
              <a:rPr lang="en-US" sz="1050" dirty="0" err="1"/>
              <a:t>Micral</a:t>
            </a:r>
            <a:r>
              <a:rPr lang="en-US" sz="1050" dirty="0"/>
              <a:t> N had a speed of 500 KHz, was capable of running approximately 50,000 instructions per </a:t>
            </a:r>
            <a:r>
              <a:rPr lang="en-US" sz="1050" dirty="0" err="1"/>
              <a:t>second,d</a:t>
            </a:r>
            <a:r>
              <a:rPr lang="en-US" sz="1050" dirty="0"/>
              <a:t> and cost 8,500 French Francs (around €7,750 in 2020).</a:t>
            </a:r>
          </a:p>
          <a:p>
            <a:r>
              <a:rPr lang="en-US" sz="1050" dirty="0"/>
              <a:t>The MITS Altair 8800 (1974) was the first PC with any </a:t>
            </a:r>
            <a:r>
              <a:rPr lang="en-US" sz="1050" b="1" dirty="0"/>
              <a:t>commercial success</a:t>
            </a:r>
            <a:r>
              <a:rPr lang="en-US" sz="1050" dirty="0"/>
              <a:t>. The computer was so successful that the company hired extra staff to keep up with the demand!</a:t>
            </a:r>
          </a:p>
          <a:p>
            <a:endParaRPr lang="ru-RU" sz="105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5836" y="348259"/>
            <a:ext cx="2002228" cy="186380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437907" y="5854536"/>
            <a:ext cx="469075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solidFill>
                  <a:srgbClr val="FF0000"/>
                </a:solidFill>
              </a:rPr>
              <a:t>These were the first steps towards the creation of desktop computers</a:t>
            </a:r>
            <a:endParaRPr lang="ru-RU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25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95200" y="3555940"/>
            <a:ext cx="3585906" cy="19185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050" b="1" dirty="0"/>
              <a:t>The first portable computer</a:t>
            </a:r>
          </a:p>
          <a:p>
            <a:pPr marL="0" indent="0">
              <a:buNone/>
            </a:pPr>
            <a:r>
              <a:rPr lang="en-US" sz="1050" b="1" dirty="0"/>
              <a:t>The IBM 5100 (1975)</a:t>
            </a:r>
            <a:r>
              <a:rPr lang="en-US" sz="1050" dirty="0"/>
              <a:t> was the </a:t>
            </a:r>
            <a:r>
              <a:rPr lang="en-US" sz="1050" b="1" dirty="0"/>
              <a:t>first, commercially successful, portable computer</a:t>
            </a:r>
            <a:r>
              <a:rPr lang="en-US" sz="1050" dirty="0"/>
              <a:t>. Although it came with a handy travel case, earning it the "portable" title, it weighed 23 kg 50 </a:t>
            </a:r>
            <a:r>
              <a:rPr lang="en-US" sz="1050" dirty="0" err="1"/>
              <a:t>lbs</a:t>
            </a:r>
            <a:r>
              <a:rPr lang="en-US" sz="1050" dirty="0" smtClean="0"/>
              <a:t>)</a:t>
            </a:r>
            <a:r>
              <a:rPr lang="ru-RU" sz="1050" dirty="0" smtClean="0"/>
              <a:t> </a:t>
            </a:r>
          </a:p>
          <a:p>
            <a:pPr marL="0" indent="0">
              <a:buNone/>
            </a:pPr>
            <a:r>
              <a:rPr lang="en-US" sz="1050" dirty="0"/>
              <a:t>The IBM 5100 had a 16-bit processor, took a quarter-inch cartridge (QIC) magnetic tape drive, and allowed users to switch the screen between white on black and black on white</a:t>
            </a:r>
            <a:r>
              <a:rPr lang="en-US" sz="1050" dirty="0" smtClean="0"/>
              <a:t>.</a:t>
            </a:r>
            <a:endParaRPr lang="ru-RU" sz="1050" dirty="0" smtClean="0"/>
          </a:p>
          <a:p>
            <a:pPr marL="0" indent="0">
              <a:buNone/>
            </a:pPr>
            <a:endParaRPr lang="en-US" sz="1050" dirty="0"/>
          </a:p>
          <a:p>
            <a:pPr marL="0" indent="0">
              <a:buNone/>
            </a:pPr>
            <a:endParaRPr lang="ru-RU" sz="1050" dirty="0">
              <a:solidFill>
                <a:srgbClr val="FF000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680" y="305812"/>
            <a:ext cx="4333504" cy="32501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95200" y="5474525"/>
            <a:ext cx="339040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solidFill>
                  <a:srgbClr val="FF0000"/>
                </a:solidFill>
              </a:rPr>
              <a:t>This device led to the creation of modern laptops</a:t>
            </a:r>
            <a:endParaRPr lang="ru-RU" sz="105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8075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95199" y="3139044"/>
            <a:ext cx="8596668" cy="1320800"/>
          </a:xfrm>
        </p:spPr>
        <p:txBody>
          <a:bodyPr/>
          <a:lstStyle/>
          <a:p>
            <a:r>
              <a:rPr lang="en-US" dirty="0" smtClean="0"/>
              <a:t>Thank you for watching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9418" y="4415641"/>
            <a:ext cx="3294115" cy="226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62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</TotalTime>
  <Words>147</Words>
  <Application>Microsoft Office PowerPoint</Application>
  <PresentationFormat>Широкоэкранный</PresentationFormat>
  <Paragraphs>27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Bell MT</vt:lpstr>
      <vt:lpstr>Trebuchet MS</vt:lpstr>
      <vt:lpstr>Wingdings 3</vt:lpstr>
      <vt:lpstr>Аспект</vt:lpstr>
      <vt:lpstr>The history of the invention of the first modern computer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Thank you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Stepa</dc:creator>
  <cp:lastModifiedBy>Stepa</cp:lastModifiedBy>
  <cp:revision>7</cp:revision>
  <dcterms:created xsi:type="dcterms:W3CDTF">2023-03-06T20:23:54Z</dcterms:created>
  <dcterms:modified xsi:type="dcterms:W3CDTF">2023-03-07T06:27:18Z</dcterms:modified>
</cp:coreProperties>
</file>

<file path=docProps/thumbnail.jpeg>
</file>